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06" r:id="rId2"/>
    <p:sldId id="257" r:id="rId3"/>
    <p:sldId id="290" r:id="rId4"/>
    <p:sldId id="304" r:id="rId5"/>
    <p:sldId id="300" r:id="rId6"/>
    <p:sldId id="293" r:id="rId7"/>
    <p:sldId id="301" r:id="rId8"/>
    <p:sldId id="302" r:id="rId9"/>
    <p:sldId id="303" r:id="rId10"/>
    <p:sldId id="279" r:id="rId11"/>
    <p:sldId id="298" r:id="rId12"/>
    <p:sldId id="299" r:id="rId13"/>
    <p:sldId id="294" r:id="rId14"/>
    <p:sldId id="281" r:id="rId15"/>
    <p:sldId id="282" r:id="rId16"/>
    <p:sldId id="305" r:id="rId17"/>
    <p:sldId id="307" r:id="rId18"/>
    <p:sldId id="308" r:id="rId19"/>
    <p:sldId id="309" r:id="rId20"/>
    <p:sldId id="310" r:id="rId21"/>
    <p:sldId id="311" r:id="rId22"/>
    <p:sldId id="31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D08474-DA4C-4EAF-8831-81309BCA47DD}">
          <p14:sldIdLst>
            <p14:sldId id="306"/>
            <p14:sldId id="257"/>
            <p14:sldId id="290"/>
            <p14:sldId id="304"/>
            <p14:sldId id="300"/>
            <p14:sldId id="293"/>
            <p14:sldId id="301"/>
            <p14:sldId id="302"/>
            <p14:sldId id="303"/>
            <p14:sldId id="279"/>
            <p14:sldId id="298"/>
            <p14:sldId id="299"/>
            <p14:sldId id="294"/>
            <p14:sldId id="281"/>
            <p14:sldId id="282"/>
            <p14:sldId id="305"/>
            <p14:sldId id="307"/>
            <p14:sldId id="308"/>
            <p14:sldId id="309"/>
            <p14:sldId id="310"/>
            <p14:sldId id="311"/>
            <p14:sldId id="312"/>
          </p14:sldIdLst>
        </p14:section>
        <p14:section name="Untitled Section" id="{EB2F50CD-A445-4CAE-89FF-5ED75A44249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7" autoAdjust="0"/>
  </p:normalViewPr>
  <p:slideViewPr>
    <p:cSldViewPr>
      <p:cViewPr>
        <p:scale>
          <a:sx n="72" d="100"/>
          <a:sy n="72" d="100"/>
        </p:scale>
        <p:origin x="-132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tấn</c:v>
                </c:pt>
              </c:strCache>
            </c:strRef>
          </c:tx>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15000</c:v>
                </c:pt>
                <c:pt idx="1">
                  <c:v>15000</c:v>
                </c:pt>
                <c:pt idx="2">
                  <c:v>25000</c:v>
                </c:pt>
                <c:pt idx="3">
                  <c:v>35000</c:v>
                </c:pt>
                <c:pt idx="4">
                  <c:v>45000</c:v>
                </c:pt>
                <c:pt idx="5">
                  <c:v>60000</c:v>
                </c:pt>
                <c:pt idx="6">
                  <c:v>150000</c:v>
                </c:pt>
              </c:numCache>
            </c:numRef>
          </c:val>
        </c:ser>
        <c:ser>
          <c:idx val="1"/>
          <c:order val="1"/>
          <c:tx>
            <c:strRef>
              <c:f>Sheet1!$C$1</c:f>
              <c:strCache>
                <c:ptCount val="1"/>
                <c:pt idx="0">
                  <c:v>Series 3</c:v>
                </c:pt>
              </c:strCache>
            </c:strRef>
          </c:tx>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c:v>
                </c:pt>
                <c:pt idx="1">
                  <c:v>2</c:v>
                </c:pt>
                <c:pt idx="2">
                  <c:v>3</c:v>
                </c:pt>
                <c:pt idx="3">
                  <c:v>5</c:v>
                </c:pt>
              </c:numCache>
            </c:numRef>
          </c:val>
        </c:ser>
        <c:dLbls>
          <c:showLegendKey val="0"/>
          <c:showVal val="0"/>
          <c:showCatName val="0"/>
          <c:showSerName val="0"/>
          <c:showPercent val="0"/>
          <c:showBubbleSize val="0"/>
        </c:dLbls>
        <c:gapWidth val="150"/>
        <c:overlap val="100"/>
        <c:axId val="40062976"/>
        <c:axId val="40064512"/>
      </c:barChart>
      <c:catAx>
        <c:axId val="40062976"/>
        <c:scaling>
          <c:orientation val="minMax"/>
        </c:scaling>
        <c:delete val="0"/>
        <c:axPos val="b"/>
        <c:numFmt formatCode="General" sourceLinked="1"/>
        <c:majorTickMark val="out"/>
        <c:minorTickMark val="none"/>
        <c:tickLblPos val="nextTo"/>
        <c:crossAx val="40064512"/>
        <c:crosses val="autoZero"/>
        <c:auto val="1"/>
        <c:lblAlgn val="ctr"/>
        <c:lblOffset val="100"/>
        <c:noMultiLvlLbl val="0"/>
      </c:catAx>
      <c:valAx>
        <c:axId val="40064512"/>
        <c:scaling>
          <c:orientation val="minMax"/>
        </c:scaling>
        <c:delete val="0"/>
        <c:axPos val="l"/>
        <c:majorGridlines/>
        <c:numFmt formatCode="General" sourceLinked="1"/>
        <c:majorTickMark val="out"/>
        <c:minorTickMark val="none"/>
        <c:tickLblPos val="nextTo"/>
        <c:crossAx val="400629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53200-626F-4D1D-9E38-A98B934BDB70}" type="datetimeFigureOut">
              <a:rPr lang="en-US" smtClean="0"/>
              <a:t>23/01/2018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8798E-AD8E-4FF5-967B-FC459065C549}" type="slidenum">
              <a:rPr lang="en-US" smtClean="0"/>
              <a:t>‹#›</a:t>
            </a:fld>
            <a:endParaRPr lang="en-US"/>
          </a:p>
        </p:txBody>
      </p:sp>
    </p:spTree>
    <p:extLst>
      <p:ext uri="{BB962C8B-B14F-4D97-AF65-F5344CB8AC3E}">
        <p14:creationId xmlns:p14="http://schemas.microsoft.com/office/powerpoint/2010/main" val="38549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8798E-AD8E-4FF5-967B-FC459065C549}" type="slidenum">
              <a:rPr lang="en-US" smtClean="0"/>
              <a:t>3</a:t>
            </a:fld>
            <a:endParaRPr lang="en-US"/>
          </a:p>
        </p:txBody>
      </p:sp>
    </p:spTree>
    <p:extLst>
      <p:ext uri="{BB962C8B-B14F-4D97-AF65-F5344CB8AC3E}">
        <p14:creationId xmlns:p14="http://schemas.microsoft.com/office/powerpoint/2010/main" val="57101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34E673D-BFAC-490C-9915-DFC9E356E2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E673D-BFAC-490C-9915-DFC9E356E2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E673D-BFAC-490C-9915-DFC9E356E2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837DAF-A477-4666-B842-C0BD259E4972}" type="datetimeFigureOut">
              <a:rPr lang="en-US" smtClean="0"/>
              <a:pPr/>
              <a:t>23/01/2018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34E673D-BFAC-490C-9915-DFC9E356E28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837DAF-A477-4666-B842-C0BD259E4972}" type="datetimeFigureOut">
              <a:rPr lang="en-US" smtClean="0"/>
              <a:pPr/>
              <a:t>23/01/2018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4E673D-BFAC-490C-9915-DFC9E356E28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aiduongjsc.v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aiduongjsc.vn/" TargetMode="External"/><Relationship Id="rId2" Type="http://schemas.openxmlformats.org/officeDocument/2006/relationships/hyperlink" Target="mailto:cophanhaiduong@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a:ln>
            <a:noFill/>
          </a:ln>
        </p:spPr>
        <p:txBody>
          <a:bodyPr>
            <a:normAutofit/>
          </a:bodyPr>
          <a:lstStyle/>
          <a:p>
            <a:pPr algn="ctr"/>
            <a:r>
              <a:rPr lang="en-US" dirty="0" smtClean="0">
                <a:solidFill>
                  <a:srgbClr val="FF0000"/>
                </a:solidFill>
                <a:effectLst>
                  <a:innerShdw blurRad="63500" dist="50800" dir="18900000">
                    <a:prstClr val="black">
                      <a:alpha val="50000"/>
                    </a:prstClr>
                  </a:innerShdw>
                </a:effectLst>
                <a:latin typeface="Times New Roman" pitchFamily="18" charset="0"/>
                <a:cs typeface="Times New Roman" pitchFamily="18" charset="0"/>
              </a:rPr>
              <a:t>HỒ SƠ NĂNG LỰC</a:t>
            </a:r>
            <a:endParaRPr lang="en-US" dirty="0">
              <a:solidFill>
                <a:srgbClr val="FF0000"/>
              </a:solidFill>
              <a:effectLst>
                <a:innerShdw blurRad="63500" dist="50800" dir="18900000">
                  <a:prstClr val="black">
                    <a:alpha val="50000"/>
                  </a:prstClr>
                </a:inn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895600" y="5562600"/>
            <a:ext cx="3581400" cy="762000"/>
          </a:xfrm>
        </p:spPr>
        <p:txBody>
          <a:bodyPr>
            <a:normAutofit fontScale="92500" lnSpcReduction="20000"/>
          </a:bodyPr>
          <a:lstStyle/>
          <a:p>
            <a:pPr marL="0" indent="0" algn="ctr">
              <a:buNone/>
            </a:pPr>
            <a:r>
              <a:rPr lang="en-US" b="1" smtClean="0"/>
              <a:t>HẢI PHÒNG</a:t>
            </a:r>
            <a:endParaRPr lang="en-US" b="1" dirty="0" smtClean="0"/>
          </a:p>
          <a:p>
            <a:pPr marL="0" indent="0" algn="ctr">
              <a:buNone/>
            </a:pPr>
            <a:r>
              <a:rPr lang="en-US" b="1" dirty="0" smtClean="0"/>
              <a:t>Tháng 02 năm 2017</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99735"/>
            <a:ext cx="3533140" cy="1981200"/>
          </a:xfrm>
          <a:prstGeom prst="rect">
            <a:avLst/>
          </a:prstGeom>
        </p:spPr>
      </p:pic>
      <p:cxnSp>
        <p:nvCxnSpPr>
          <p:cNvPr id="9" name="Straight Connector 8"/>
          <p:cNvCxnSpPr/>
          <p:nvPr/>
        </p:nvCxnSpPr>
        <p:spPr>
          <a:xfrm>
            <a:off x="0" y="990600"/>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748" y="79560"/>
            <a:ext cx="9144000" cy="1477328"/>
          </a:xfrm>
          <a:prstGeom prst="rect">
            <a:avLst/>
          </a:prstGeom>
          <a:noFill/>
        </p:spPr>
        <p:txBody>
          <a:bodyPr wrap="square" rtlCol="0">
            <a:spAutoFit/>
          </a:bodyPr>
          <a:lstStyle/>
          <a:p>
            <a:r>
              <a:rPr lang="en-US" dirty="0" smtClean="0"/>
              <a:t>CÔNG TY CỔ PHẦN HẢI DƯƠNG</a:t>
            </a:r>
          </a:p>
          <a:p>
            <a:r>
              <a:rPr lang="en-US" dirty="0" smtClean="0"/>
              <a:t>ĐC: </a:t>
            </a:r>
            <a:r>
              <a:rPr lang="en-US" dirty="0">
                <a:latin typeface="Times New Roman" pitchFamily="18" charset="0"/>
                <a:cs typeface="Times New Roman" pitchFamily="18" charset="0"/>
              </a:rPr>
              <a:t>5/87 Đường Vạn Mỹ, Phường Vạn Mỹ, Quận </a:t>
            </a:r>
            <a:r>
              <a:rPr lang="en-US" dirty="0" smtClean="0">
                <a:latin typeface="Times New Roman" pitchFamily="18" charset="0"/>
                <a:cs typeface="Times New Roman" pitchFamily="18" charset="0"/>
              </a:rPr>
              <a:t>Ngô </a:t>
            </a:r>
            <a:r>
              <a:rPr lang="en-US" dirty="0">
                <a:latin typeface="Times New Roman" pitchFamily="18" charset="0"/>
                <a:cs typeface="Times New Roman" pitchFamily="18" charset="0"/>
              </a:rPr>
              <a:t>Quyền, Thành phố Hải Phòng, Việt </a:t>
            </a:r>
            <a:r>
              <a:rPr lang="en-US" dirty="0" smtClean="0">
                <a:latin typeface="Times New Roman" pitchFamily="18" charset="0"/>
                <a:cs typeface="Times New Roman" pitchFamily="18" charset="0"/>
              </a:rPr>
              <a:t>Nam</a:t>
            </a:r>
          </a:p>
          <a:p>
            <a:r>
              <a:rPr lang="en-US" dirty="0" smtClean="0">
                <a:latin typeface="Times New Roman" pitchFamily="18" charset="0"/>
                <a:cs typeface="Times New Roman" pitchFamily="18" charset="0"/>
              </a:rPr>
              <a:t>Website: </a:t>
            </a:r>
            <a:r>
              <a:rPr lang="en-US" b="1" dirty="0">
                <a:solidFill>
                  <a:srgbClr val="0070C0"/>
                </a:solidFill>
                <a:latin typeface="Times New Roman" pitchFamily="18" charset="0"/>
                <a:cs typeface="Times New Roman" pitchFamily="18" charset="0"/>
                <a:hlinkClick r:id="rId3"/>
              </a:rPr>
              <a:t>http://haiduongjsc.vn</a:t>
            </a:r>
            <a:endParaRPr lang="en-US" b="1" dirty="0">
              <a:solidFill>
                <a:srgbClr val="0070C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22590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04088"/>
          </a:xfrm>
        </p:spPr>
        <p:txBody>
          <a:bodyPr>
            <a:noAutofit/>
          </a:bodyPr>
          <a:lstStyle/>
          <a:p>
            <a:pPr lvl="0" algn="ctr"/>
            <a:r>
              <a:rPr lang="vi-VN" sz="4000" b="1" u="sng" dirty="0" smtClean="0">
                <a:solidFill>
                  <a:srgbClr val="FF0000"/>
                </a:solidFill>
              </a:rPr>
              <a:t>Vận tải hàng hóa đường bộ</a:t>
            </a:r>
            <a:endParaRPr lang="en-US" sz="4000" u="sng" dirty="0">
              <a:solidFill>
                <a:srgbClr val="FF0000"/>
              </a:solidFill>
            </a:endParaRPr>
          </a:p>
        </p:txBody>
      </p:sp>
      <p:sp>
        <p:nvSpPr>
          <p:cNvPr id="3" name="Content Placeholder 2"/>
          <p:cNvSpPr>
            <a:spLocks noGrp="1"/>
          </p:cNvSpPr>
          <p:nvPr>
            <p:ph idx="1"/>
          </p:nvPr>
        </p:nvSpPr>
        <p:spPr>
          <a:xfrm>
            <a:off x="533400" y="1447800"/>
            <a:ext cx="8229600" cy="5181600"/>
          </a:xfrm>
        </p:spPr>
        <p:txBody>
          <a:bodyPr>
            <a:noAutofit/>
          </a:bodyPr>
          <a:lstStyle/>
          <a:p>
            <a:pPr>
              <a:buNone/>
            </a:pPr>
            <a:r>
              <a:rPr lang="vi-VN" sz="3200" b="1" dirty="0" smtClean="0"/>
              <a:t>Những tuyến đường chuyên vận chuyển:</a:t>
            </a:r>
            <a:endParaRPr lang="en-US" sz="3200" b="1" dirty="0" smtClean="0"/>
          </a:p>
          <a:p>
            <a:r>
              <a:rPr lang="vi-VN" sz="3200" i="1" dirty="0"/>
              <a:t>Năng lực vận chuyển từ </a:t>
            </a:r>
            <a:r>
              <a:rPr lang="en-US" sz="3200" i="1" dirty="0"/>
              <a:t>4</a:t>
            </a:r>
            <a:r>
              <a:rPr lang="vi-VN" sz="3200" i="1" dirty="0"/>
              <a:t>00 – </a:t>
            </a:r>
            <a:r>
              <a:rPr lang="en-US" sz="3200" i="1" dirty="0"/>
              <a:t>6</a:t>
            </a:r>
            <a:r>
              <a:rPr lang="vi-VN" sz="3200" i="1" dirty="0"/>
              <a:t>00 tấn mỗi ngày</a:t>
            </a:r>
            <a:r>
              <a:rPr lang="en-US" sz="3200" i="1" dirty="0" smtClean="0"/>
              <a:t>:</a:t>
            </a:r>
            <a:endParaRPr lang="en-US" sz="3200" dirty="0"/>
          </a:p>
          <a:p>
            <a:pPr lvl="0"/>
            <a:r>
              <a:rPr lang="en-US" sz="3200" i="1" dirty="0"/>
              <a:t>Với </a:t>
            </a:r>
            <a:r>
              <a:rPr lang="vi-VN" sz="3200" i="1" dirty="0"/>
              <a:t>độ</a:t>
            </a:r>
            <a:r>
              <a:rPr lang="en-US" sz="3200" i="1" dirty="0"/>
              <a:t>i xe được đầu tư đồng bộ, liên tục nâng cấp xe lên đời mới để phục vụ được tốt nhất nhu cầu vận chuyển của khách hàng</a:t>
            </a:r>
            <a:r>
              <a:rPr lang="vi-VN" sz="3200" i="1" dirty="0"/>
              <a:t>.</a:t>
            </a:r>
            <a:r>
              <a:rPr lang="en-US" sz="3200" i="1" dirty="0"/>
              <a:t> Công ty bố trí điểm đỗ xe tại 2 bãi đỗ để tiện cho việc lấy hàng và vận chuyển hàng hóa</a:t>
            </a:r>
            <a:r>
              <a:rPr lang="en-US" sz="3200" i="1" dirty="0" smtClean="0"/>
              <a:t>:</a:t>
            </a:r>
            <a:endParaRPr lang="en-US" sz="3200"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85800"/>
            <a:ext cx="8839200" cy="6019800"/>
          </a:xfrm>
        </p:spPr>
        <p:txBody>
          <a:bodyPr>
            <a:noAutofit/>
          </a:bodyPr>
          <a:lstStyle/>
          <a:p>
            <a:pPr lvl="0"/>
            <a:r>
              <a:rPr lang="vi-VN" sz="3200" b="1" i="1" u="sng" dirty="0">
                <a:solidFill>
                  <a:schemeClr val="tx1"/>
                </a:solidFill>
                <a:latin typeface="+mn-lt"/>
              </a:rPr>
              <a:t>Bãi xe 1: </a:t>
            </a:r>
            <a:r>
              <a:rPr lang="vi-VN" sz="3200" i="1" dirty="0">
                <a:solidFill>
                  <a:schemeClr val="tx1"/>
                </a:solidFill>
                <a:latin typeface="+mn-lt"/>
              </a:rPr>
              <a:t>Tại bãi số 87 Đường Vạn Mỹ, Phường Vạn Mỹ, Quận Ngô Quyền, Thành phố Hải </a:t>
            </a:r>
            <a:r>
              <a:rPr lang="vi-VN" sz="3200" i="1" dirty="0" smtClean="0">
                <a:solidFill>
                  <a:schemeClr val="tx1"/>
                </a:solidFill>
                <a:latin typeface="+mn-lt"/>
              </a:rPr>
              <a:t>Phòng</a:t>
            </a:r>
            <a:r>
              <a:rPr lang="en-US" sz="3200" i="1" dirty="0" smtClean="0">
                <a:solidFill>
                  <a:schemeClr val="tx1"/>
                </a:solidFill>
                <a:latin typeface="+mn-lt"/>
              </a:rPr>
              <a:t/>
            </a:r>
            <a:br>
              <a:rPr lang="en-US" sz="3200" i="1" dirty="0" smtClean="0">
                <a:solidFill>
                  <a:schemeClr val="tx1"/>
                </a:solidFill>
                <a:latin typeface="+mn-lt"/>
              </a:rPr>
            </a:br>
            <a:r>
              <a:rPr lang="en-US" sz="3200" i="1" dirty="0" smtClean="0">
                <a:solidFill>
                  <a:schemeClr val="tx1"/>
                </a:solidFill>
                <a:latin typeface="+mn-lt"/>
              </a:rPr>
              <a:t/>
            </a:r>
            <a:br>
              <a:rPr lang="en-US" sz="3200" i="1" dirty="0" smtClean="0">
                <a:solidFill>
                  <a:schemeClr val="tx1"/>
                </a:solidFill>
                <a:latin typeface="+mn-lt"/>
              </a:rPr>
            </a:br>
            <a:r>
              <a:rPr lang="vi-VN" sz="3200" b="1" i="1" u="sng" dirty="0" smtClean="0">
                <a:solidFill>
                  <a:schemeClr val="tx1"/>
                </a:solidFill>
                <a:latin typeface="+mn-lt"/>
              </a:rPr>
              <a:t>Bãi </a:t>
            </a:r>
            <a:r>
              <a:rPr lang="vi-VN" sz="3200" b="1" i="1" u="sng" dirty="0">
                <a:solidFill>
                  <a:schemeClr val="tx1"/>
                </a:solidFill>
                <a:latin typeface="+mn-lt"/>
              </a:rPr>
              <a:t>xe 2: </a:t>
            </a:r>
            <a:r>
              <a:rPr lang="vi-VN" sz="3200" i="1" dirty="0">
                <a:solidFill>
                  <a:schemeClr val="tx1"/>
                </a:solidFill>
                <a:latin typeface="+mn-lt"/>
              </a:rPr>
              <a:t>Tại Công ty TNHH Khí công nghiệp Messer Hải Phòng – chi </a:t>
            </a:r>
            <a:r>
              <a:rPr lang="en-US" sz="3200" i="1" dirty="0">
                <a:solidFill>
                  <a:schemeClr val="tx1"/>
                </a:solidFill>
                <a:latin typeface="+mn-lt"/>
              </a:rPr>
              <a:t>nhánh Hải Dương; Địa chỉ: xã Hiệp Sơn, huyện Kinh Môn, tỉnh Hải </a:t>
            </a:r>
            <a:r>
              <a:rPr lang="en-US" sz="3200" i="1" dirty="0" smtClean="0">
                <a:solidFill>
                  <a:schemeClr val="tx1"/>
                </a:solidFill>
                <a:latin typeface="+mn-lt"/>
              </a:rPr>
              <a:t>Dương</a:t>
            </a:r>
            <a:br>
              <a:rPr lang="en-US" sz="3200" i="1" dirty="0" smtClean="0">
                <a:solidFill>
                  <a:schemeClr val="tx1"/>
                </a:solidFill>
                <a:latin typeface="+mn-lt"/>
              </a:rPr>
            </a:br>
            <a:r>
              <a:rPr lang="en-US" sz="3200" i="1" dirty="0">
                <a:solidFill>
                  <a:schemeClr val="tx1"/>
                </a:solidFill>
                <a:latin typeface="+mn-lt"/>
              </a:rPr>
              <a:t/>
            </a:r>
            <a:br>
              <a:rPr lang="en-US" sz="3200" i="1" dirty="0">
                <a:solidFill>
                  <a:schemeClr val="tx1"/>
                </a:solidFill>
                <a:latin typeface="+mn-lt"/>
              </a:rPr>
            </a:br>
            <a:r>
              <a:rPr lang="en-US" sz="3200" dirty="0">
                <a:solidFill>
                  <a:schemeClr val="tx1"/>
                </a:solidFill>
              </a:rPr>
              <a:t>Các tuyến đường cụ thể Công ty Hải Dương thường xuyên chạy trong mỗi tháng: từ Hải Phòng hoặc từ Kinh Môn-Hải Dương đi Bắc Ninh, Bắc Giang, Hà Tây, Lào Cai, Đà Nẵng, Hà Nam, Thái Nguyên, Hưng Yên, Vĩnh Phúc, Khu công nghiệp Nội Bài, Thanh </a:t>
            </a:r>
            <a:r>
              <a:rPr lang="en-US" sz="3200" dirty="0">
                <a:solidFill>
                  <a:schemeClr val="tx1"/>
                </a:solidFill>
                <a:latin typeface="+mn-lt"/>
              </a:rPr>
              <a:t/>
            </a:r>
            <a:br>
              <a:rPr lang="en-US" sz="3200" dirty="0">
                <a:solidFill>
                  <a:schemeClr val="tx1"/>
                </a:solidFill>
                <a:latin typeface="+mn-lt"/>
              </a:rPr>
            </a:br>
            <a:endParaRPr lang="en-US" sz="3200" dirty="0">
              <a:solidFill>
                <a:schemeClr val="tx1"/>
              </a:solidFill>
              <a:latin typeface="+mn-lt"/>
            </a:endParaRPr>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704088"/>
          </a:xfrm>
        </p:spPr>
        <p:txBody>
          <a:bodyPr>
            <a:noAutofit/>
          </a:bodyPr>
          <a:lstStyle/>
          <a:p>
            <a:pPr lvl="0"/>
            <a:r>
              <a:rPr lang="en-US" sz="4000" b="1" dirty="0">
                <a:solidFill>
                  <a:srgbClr val="FF0000"/>
                </a:solidFill>
                <a:latin typeface="Times New Roman" pitchFamily="18" charset="0"/>
                <a:cs typeface="Times New Roman" pitchFamily="18" charset="0"/>
              </a:rPr>
              <a:t>Tổng sản lượng vận chuyển các năm:</a:t>
            </a:r>
            <a:endParaRPr lang="en-US" sz="4000" dirty="0">
              <a:solidFill>
                <a:srgbClr val="FF0000"/>
              </a:solidFill>
              <a:latin typeface="Times New Roman" pitchFamily="18" charset="0"/>
              <a:cs typeface="Times New Roman" pitchFamily="18" charset="0"/>
            </a:endParaRPr>
          </a:p>
        </p:txBody>
      </p:sp>
      <p:sp>
        <p:nvSpPr>
          <p:cNvPr id="5" name="Title 1"/>
          <p:cNvSpPr txBox="1">
            <a:spLocks/>
          </p:cNvSpPr>
          <p:nvPr/>
        </p:nvSpPr>
        <p:spPr>
          <a:xfrm>
            <a:off x="609600" y="3104535"/>
            <a:ext cx="8229600" cy="7040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4000" dirty="0">
              <a:solidFill>
                <a:srgbClr val="FF0000"/>
              </a:solidFill>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4119728418"/>
              </p:ext>
            </p:extLst>
          </p:nvPr>
        </p:nvGraphicFramePr>
        <p:xfrm>
          <a:off x="1295400" y="1397000"/>
          <a:ext cx="6781800" cy="431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609600" y="5867400"/>
            <a:ext cx="8498541" cy="7040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000" b="1" dirty="0">
                <a:latin typeface="Times New Roman" pitchFamily="18" charset="0"/>
                <a:cs typeface="Times New Roman" pitchFamily="18" charset="0"/>
              </a:rPr>
              <a:t>Tổng cự ly vận chuyển của năm 2016 Công ty thống kê được là 2.000.000 km</a:t>
            </a:r>
            <a:endParaRPr lang="en-US" sz="2000" b="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9982200" cy="1447800"/>
          </a:xfrm>
        </p:spPr>
        <p:txBody>
          <a:bodyPr>
            <a:noAutofit/>
          </a:bodyPr>
          <a:lstStyle/>
          <a:p>
            <a:pPr>
              <a:buNone/>
            </a:pPr>
            <a:endParaRPr lang="en-US" sz="2800" dirty="0" smtClean="0"/>
          </a:p>
          <a:p>
            <a:pPr marL="0" indent="0" algn="ctr">
              <a:buNone/>
            </a:pPr>
            <a:r>
              <a:rPr lang="en-US" sz="4400" dirty="0" smtClean="0">
                <a:solidFill>
                  <a:srgbClr val="FF0000"/>
                </a:solidFill>
                <a:latin typeface="Times New Roman" pitchFamily="18" charset="0"/>
                <a:cs typeface="Times New Roman" pitchFamily="18" charset="0"/>
              </a:rPr>
              <a:t>DANH SÁCH ĐỘI XE HẢI DƯƠNG</a:t>
            </a:r>
            <a:endParaRPr lang="en-US" sz="4400"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08351"/>
          </a:xfr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pPr algn="ctr"/>
            <a:r>
              <a:rPr lang="en-US" sz="5400" b="1" dirty="0">
                <a:latin typeface="Times New Roman" pitchFamily="18" charset="0"/>
                <a:cs typeface="Times New Roman" pitchFamily="18" charset="0"/>
              </a:rPr>
              <a:t>CÁC ĐỐI TÁC CHÍNH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88690"/>
            <a:ext cx="4200814" cy="1447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76400"/>
            <a:ext cx="2779894" cy="16295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603936"/>
            <a:ext cx="4238625" cy="12984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603936"/>
            <a:ext cx="3981450" cy="1321841"/>
          </a:xfrm>
          <a:prstGeom prst="rect">
            <a:avLst/>
          </a:prstGeom>
        </p:spPr>
      </p:pic>
    </p:spTree>
    <p:extLst>
      <p:ext uri="{BB962C8B-B14F-4D97-AF65-F5344CB8AC3E}">
        <p14:creationId xmlns:p14="http://schemas.microsoft.com/office/powerpoint/2010/main" val="245411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0" y="0"/>
            <a:ext cx="4877865" cy="69553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934" y="-1"/>
            <a:ext cx="4877866" cy="6955363"/>
          </a:xfrm>
          <a:prstGeom prst="rect">
            <a:avLst/>
          </a:prstGeom>
        </p:spPr>
      </p:pic>
    </p:spTree>
    <p:extLst>
      <p:ext uri="{BB962C8B-B14F-4D97-AF65-F5344CB8AC3E}">
        <p14:creationId xmlns:p14="http://schemas.microsoft.com/office/powerpoint/2010/main" val="99580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0"/>
            <a:ext cx="4809584" cy="6858000"/>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809584" cy="6858000"/>
          </a:xfrm>
        </p:spPr>
      </p:pic>
    </p:spTree>
    <p:extLst>
      <p:ext uri="{BB962C8B-B14F-4D97-AF65-F5344CB8AC3E}">
        <p14:creationId xmlns:p14="http://schemas.microsoft.com/office/powerpoint/2010/main" val="71098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0600" cy="6781800"/>
          </a:xfrm>
        </p:spPr>
        <p:txBody>
          <a:bodyPr>
            <a:normAutofit/>
          </a:bodyPr>
          <a:lstStyle/>
          <a:p>
            <a:pPr lvl="0"/>
            <a:r>
              <a:rPr lang="en-US" sz="4000" dirty="0">
                <a:latin typeface="Times New Roman" pitchFamily="18" charset="0"/>
                <a:cs typeface="Times New Roman" pitchFamily="18" charset="0"/>
              </a:rPr>
              <a:t>Bước vào hội nhập chúng tôi luôn hướng đến sự </a:t>
            </a:r>
            <a:r>
              <a:rPr lang="en-US" sz="4000" b="1" dirty="0">
                <a:latin typeface="Times New Roman" pitchFamily="18" charset="0"/>
                <a:cs typeface="Times New Roman" pitchFamily="18" charset="0"/>
              </a:rPr>
              <a:t>hợp tác uy tín, hiệu quả và kinh doanh lâu bền.</a:t>
            </a:r>
            <a:r>
              <a:rPr lang="en-US" sz="4000" dirty="0">
                <a:latin typeface="Times New Roman" pitchFamily="18" charset="0"/>
                <a:cs typeface="Times New Roman" pitchFamily="18" charset="0"/>
              </a:rPr>
              <a:t> Với những gì đã và đang có chúng tôi tin tưởng sẽ là đối tác tin cậy để đưa sản phẩm quý công ty đến với khách hàng một cách </a:t>
            </a:r>
            <a:r>
              <a:rPr lang="en-US" sz="4000" b="1" dirty="0">
                <a:latin typeface="Times New Roman" pitchFamily="18" charset="0"/>
                <a:cs typeface="Times New Roman" pitchFamily="18" charset="0"/>
              </a:rPr>
              <a:t>nhanh nhất, tốt nhất</a:t>
            </a:r>
            <a:endParaRPr lang="en-US" sz="4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91180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5897563"/>
          </a:xfrm>
        </p:spPr>
        <p:txBody>
          <a:bodyPr>
            <a:normAutofit lnSpcReduction="10000"/>
          </a:bodyPr>
          <a:lstStyle/>
          <a:p>
            <a:pPr algn="ctr">
              <a:buNone/>
            </a:pPr>
            <a:endParaRPr lang="en-US" b="1" dirty="0" smtClean="0">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GIỚI THIỆU SƠ LƯỢC</a:t>
            </a:r>
          </a:p>
          <a:p>
            <a:pPr>
              <a:buFont typeface="Wingdings" pitchFamily="2" charset="2"/>
              <a:buChar char="v"/>
            </a:pPr>
            <a:r>
              <a:rPr lang="en-US" b="1" dirty="0" smtClean="0">
                <a:latin typeface="Times New Roman" pitchFamily="18" charset="0"/>
                <a:cs typeface="Times New Roman" pitchFamily="18" charset="0"/>
              </a:rPr>
              <a:t> Tên công ty: </a:t>
            </a:r>
            <a:r>
              <a:rPr lang="en-US" dirty="0">
                <a:latin typeface="Times New Roman" pitchFamily="18" charset="0"/>
                <a:cs typeface="Times New Roman" pitchFamily="18" charset="0"/>
              </a:rPr>
              <a:t>CÔNG TY CỔ PHẦN HẢI </a:t>
            </a:r>
            <a:r>
              <a:rPr lang="en-US" dirty="0" smtClean="0">
                <a:latin typeface="Times New Roman" pitchFamily="18" charset="0"/>
                <a:cs typeface="Times New Roman" pitchFamily="18" charset="0"/>
              </a:rPr>
              <a:t>DƯƠNG</a:t>
            </a:r>
          </a:p>
          <a:p>
            <a:pPr>
              <a:buFont typeface="Wingdings" pitchFamily="2" charset="2"/>
              <a:buChar char="v"/>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Trụ sở chính: 5/87 Đường Vạn Mỹ, Phường Vạn Mỹ, Quận </a:t>
            </a:r>
            <a:r>
              <a:rPr lang="en-US" dirty="0" smtClean="0">
                <a:latin typeface="Times New Roman" pitchFamily="18" charset="0"/>
                <a:cs typeface="Times New Roman" pitchFamily="18" charset="0"/>
              </a:rPr>
              <a:t>    		Ngô </a:t>
            </a:r>
            <a:r>
              <a:rPr lang="en-US" dirty="0">
                <a:latin typeface="Times New Roman" pitchFamily="18" charset="0"/>
                <a:cs typeface="Times New Roman" pitchFamily="18" charset="0"/>
              </a:rPr>
              <a:t>Quyền, Thành phố Hải Phòng, Việt </a:t>
            </a:r>
            <a:r>
              <a:rPr lang="en-US" dirty="0" smtClean="0">
                <a:latin typeface="Times New Roman" pitchFamily="18" charset="0"/>
                <a:cs typeface="Times New Roman" pitchFamily="18" charset="0"/>
              </a:rPr>
              <a:t>Nam</a:t>
            </a:r>
          </a:p>
          <a:p>
            <a:pPr>
              <a:buFont typeface="Wingdings" pitchFamily="2" charset="2"/>
              <a:buChar char="v"/>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Điện thoại: </a:t>
            </a:r>
            <a:r>
              <a:rPr lang="en-US" dirty="0" smtClean="0">
                <a:solidFill>
                  <a:srgbClr val="FF0000"/>
                </a:solidFill>
                <a:latin typeface="Times New Roman" pitchFamily="18" charset="0"/>
                <a:cs typeface="Times New Roman" pitchFamily="18" charset="0"/>
              </a:rPr>
              <a:t>031.3765.206 </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0902.062.911</a:t>
            </a:r>
            <a:r>
              <a:rPr lang="en-US" dirty="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Fax </a:t>
            </a:r>
            <a:r>
              <a:rPr lang="en-US" dirty="0">
                <a:latin typeface="Times New Roman" pitchFamily="18" charset="0"/>
                <a:cs typeface="Times New Roman" pitchFamily="18" charset="0"/>
              </a:rPr>
              <a:t>: 031 3260 725</a:t>
            </a:r>
          </a:p>
          <a:p>
            <a:pPr>
              <a:buFont typeface="Wingdings" pitchFamily="2" charset="2"/>
              <a:buChar char="v"/>
            </a:pPr>
            <a:r>
              <a:rPr lang="en-US" b="1" dirty="0" smtClean="0">
                <a:latin typeface="Times New Roman" pitchFamily="18" charset="0"/>
                <a:cs typeface="Times New Roman" pitchFamily="18" charset="0"/>
              </a:rPr>
              <a:t> Email: </a:t>
            </a:r>
            <a:r>
              <a:rPr lang="en-US" dirty="0" smtClean="0">
                <a:solidFill>
                  <a:srgbClr val="0070C0"/>
                </a:solidFill>
                <a:latin typeface="Times New Roman" pitchFamily="18" charset="0"/>
                <a:cs typeface="Times New Roman" pitchFamily="18" charset="0"/>
                <a:hlinkClick r:id="rId2"/>
              </a:rPr>
              <a:t>cophanhaiduong@gmail.com</a:t>
            </a:r>
            <a:endParaRPr lang="en-US" dirty="0" smtClean="0">
              <a:solidFill>
                <a:srgbClr val="0070C0"/>
              </a:solidFill>
              <a:latin typeface="Times New Roman" pitchFamily="18" charset="0"/>
              <a:cs typeface="Times New Roman" pitchFamily="18" charset="0"/>
            </a:endParaRPr>
          </a:p>
          <a:p>
            <a:pPr>
              <a:buFont typeface="Wingdings" pitchFamily="2" charset="2"/>
              <a:buChar char="v"/>
            </a:pPr>
            <a:r>
              <a:rPr lang="en-US" b="1" dirty="0" smtClean="0">
                <a:latin typeface="Times New Roman" pitchFamily="18" charset="0"/>
                <a:cs typeface="Times New Roman" pitchFamily="18" charset="0"/>
              </a:rPr>
              <a:t> Website</a:t>
            </a:r>
            <a:r>
              <a:rPr lang="en-US" b="1" dirty="0">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hlinkClick r:id="rId3"/>
              </a:rPr>
              <a:t>http://</a:t>
            </a:r>
            <a:r>
              <a:rPr lang="en-US" b="1" dirty="0" smtClean="0">
                <a:solidFill>
                  <a:srgbClr val="0070C0"/>
                </a:solidFill>
                <a:latin typeface="Times New Roman" pitchFamily="18" charset="0"/>
                <a:cs typeface="Times New Roman" pitchFamily="18" charset="0"/>
                <a:hlinkClick r:id="rId3"/>
              </a:rPr>
              <a:t>haiduongjsc.vn</a:t>
            </a:r>
            <a:endParaRPr lang="en-US" b="1" dirty="0">
              <a:solidFill>
                <a:srgbClr val="0070C0"/>
              </a:solidFill>
              <a:latin typeface="Times New Roman" pitchFamily="18" charset="0"/>
              <a:cs typeface="Times New Roman" pitchFamily="18" charset="0"/>
            </a:endParaRPr>
          </a:p>
          <a:p>
            <a:pPr>
              <a:buFont typeface="Wingdings" pitchFamily="2" charset="2"/>
              <a:buChar char="v"/>
            </a:pPr>
            <a:r>
              <a:rPr lang="en-US" b="1" dirty="0" smtClean="0">
                <a:latin typeface="Times New Roman" pitchFamily="18" charset="0"/>
                <a:cs typeface="Times New Roman" pitchFamily="18" charset="0"/>
              </a:rPr>
              <a:t> Người </a:t>
            </a:r>
            <a:r>
              <a:rPr lang="en-US" b="1" dirty="0">
                <a:latin typeface="Times New Roman" pitchFamily="18" charset="0"/>
                <a:cs typeface="Times New Roman" pitchFamily="18" charset="0"/>
              </a:rPr>
              <a:t>đại diện: </a:t>
            </a:r>
            <a:r>
              <a:rPr lang="en-US" dirty="0">
                <a:latin typeface="Times New Roman" pitchFamily="18" charset="0"/>
                <a:cs typeface="Times New Roman" pitchFamily="18" charset="0"/>
              </a:rPr>
              <a:t>ĐỒNG QUANG ANH </a:t>
            </a:r>
          </a:p>
          <a:p>
            <a:pPr marL="0" indent="0">
              <a:buNone/>
            </a:pPr>
            <a:r>
              <a:rPr lang="en-US" dirty="0" smtClean="0">
                <a:latin typeface="Times New Roman" pitchFamily="18" charset="0"/>
                <a:cs typeface="Times New Roman" pitchFamily="18" charset="0"/>
              </a:rPr>
              <a:t>              Chức </a:t>
            </a:r>
            <a:r>
              <a:rPr lang="en-US" dirty="0">
                <a:latin typeface="Times New Roman" pitchFamily="18" charset="0"/>
                <a:cs typeface="Times New Roman" pitchFamily="18" charset="0"/>
              </a:rPr>
              <a:t>vụ : Giám </a:t>
            </a:r>
            <a:r>
              <a:rPr lang="en-US" dirty="0" smtClean="0">
                <a:latin typeface="Times New Roman" pitchFamily="18" charset="0"/>
                <a:cs typeface="Times New Roman" pitchFamily="18" charset="0"/>
              </a:rPr>
              <a:t>Đốc</a:t>
            </a:r>
          </a:p>
          <a:p>
            <a:pPr marL="0" indent="0">
              <a:buNone/>
            </a:pPr>
            <a:r>
              <a:rPr lang="en-US" smtClean="0">
                <a:latin typeface="Times New Roman" pitchFamily="18" charset="0"/>
                <a:cs typeface="Times New Roman" pitchFamily="18" charset="0"/>
              </a:rPr>
              <a:t>              Bộ </a:t>
            </a:r>
            <a:r>
              <a:rPr lang="en-US" dirty="0">
                <a:latin typeface="Times New Roman" pitchFamily="18" charset="0"/>
                <a:cs typeface="Times New Roman" pitchFamily="18" charset="0"/>
              </a:rPr>
              <a:t>phận Logistics: VŨ VĂN LÂM - </a:t>
            </a:r>
            <a:r>
              <a:rPr lang="en-US" dirty="0" smtClean="0">
                <a:latin typeface="Times New Roman" pitchFamily="18" charset="0"/>
                <a:cs typeface="Times New Roman" pitchFamily="18" charset="0"/>
              </a:rPr>
              <a:t>0913.356.193</a:t>
            </a:r>
            <a:r>
              <a:rPr lang="en-US" dirty="0" smtClean="0"/>
              <a:t/>
            </a:r>
            <a:br>
              <a:rPr lang="en-US" dirty="0" smtClean="0"/>
            </a:br>
            <a:r>
              <a:rPr lang="en-US" b="1" smtClean="0">
                <a:latin typeface="Times New Roman" pitchFamily="18" charset="0"/>
                <a:cs typeface="Times New Roman" pitchFamily="18" charset="0"/>
              </a:rPr>
              <a:t>       Ngành </a:t>
            </a:r>
            <a:r>
              <a:rPr lang="en-US" b="1" dirty="0">
                <a:latin typeface="Times New Roman" pitchFamily="18" charset="0"/>
                <a:cs typeface="Times New Roman" pitchFamily="18" charset="0"/>
              </a:rPr>
              <a:t>nghề chính: </a:t>
            </a:r>
            <a:r>
              <a:rPr lang="en-US" b="1" dirty="0">
                <a:solidFill>
                  <a:srgbClr val="0070C0"/>
                </a:solidFill>
                <a:latin typeface="Times New Roman" pitchFamily="18" charset="0"/>
                <a:cs typeface="Times New Roman" pitchFamily="18" charset="0"/>
              </a:rPr>
              <a:t>Vận chuyển hàng hoá đường bộ.</a:t>
            </a:r>
            <a:endParaRPr lang="en-US" dirty="0">
              <a:solidFill>
                <a:srgbClr val="0070C0"/>
              </a:solidFill>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2514600"/>
          </a:xfrm>
        </p:spPr>
        <p:txBody>
          <a:bodyPr>
            <a:normAutofit lnSpcReduction="10000"/>
          </a:bodyPr>
          <a:lstStyle/>
          <a:p>
            <a:pPr marL="0" lvl="0" indent="0" algn="ctr">
              <a:buNone/>
            </a:pPr>
            <a:r>
              <a:rPr lang="en-US" sz="3200" dirty="0">
                <a:latin typeface="Times New Roman" pitchFamily="18" charset="0"/>
                <a:cs typeface="Times New Roman" pitchFamily="18" charset="0"/>
              </a:rPr>
              <a:t>Nếu Quý Cty có nhu cầu </a:t>
            </a:r>
            <a:r>
              <a:rPr lang="en-US" sz="3200" b="1" dirty="0">
                <a:latin typeface="Times New Roman" pitchFamily="18" charset="0"/>
                <a:cs typeface="Times New Roman" pitchFamily="18" charset="0"/>
              </a:rPr>
              <a:t>tham khảo bảng báo giá</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chi tiết</a:t>
            </a:r>
            <a:r>
              <a:rPr lang="en-US" sz="3200" dirty="0">
                <a:latin typeface="Times New Roman" pitchFamily="18" charset="0"/>
                <a:cs typeface="Times New Roman" pitchFamily="18" charset="0"/>
              </a:rPr>
              <a:t> vui lòng gửi bảng kê chi tiết về </a:t>
            </a:r>
            <a:r>
              <a:rPr lang="en-US" sz="3200" b="1" dirty="0">
                <a:latin typeface="Times New Roman" pitchFamily="18" charset="0"/>
                <a:cs typeface="Times New Roman" pitchFamily="18" charset="0"/>
              </a:rPr>
              <a:t>loại hàng hóa, trọng lượng, địa điểm lấy hàng , giao hàng về hộp thư công ty chúng tôi: </a:t>
            </a:r>
            <a:endParaRPr lang="en-US" sz="3200" b="1" dirty="0" smtClean="0">
              <a:latin typeface="Times New Roman" pitchFamily="18" charset="0"/>
              <a:cs typeface="Times New Roman" pitchFamily="18" charset="0"/>
            </a:endParaRPr>
          </a:p>
          <a:p>
            <a:pPr marL="0" lvl="0" indent="0" algn="ctr">
              <a:buNone/>
            </a:pPr>
            <a:r>
              <a:rPr lang="en-US" sz="3200" b="1" dirty="0" smtClean="0">
                <a:latin typeface="Times New Roman" pitchFamily="18" charset="0"/>
                <a:cs typeface="Times New Roman" pitchFamily="18" charset="0"/>
              </a:rPr>
              <a:t>Email: </a:t>
            </a:r>
            <a:r>
              <a:rPr lang="en-US" sz="3200" b="1" dirty="0" smtClean="0">
                <a:solidFill>
                  <a:srgbClr val="FF0000"/>
                </a:solidFill>
                <a:latin typeface="Times New Roman" pitchFamily="18" charset="0"/>
                <a:cs typeface="Times New Roman" pitchFamily="18" charset="0"/>
              </a:rPr>
              <a:t>cophanhaiduong@gmail.com</a:t>
            </a:r>
            <a:endParaRPr lang="en-US" sz="3200" dirty="0">
              <a:solidFill>
                <a:srgbClr val="FF0000"/>
              </a:solidFill>
              <a:latin typeface="Times New Roman" pitchFamily="18" charset="0"/>
              <a:cs typeface="Times New Roman" pitchFamily="18" charset="0"/>
            </a:endParaRPr>
          </a:p>
          <a:p>
            <a:pPr lvl="0"/>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23591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4648200"/>
          </a:xfrm>
        </p:spPr>
        <p:txBody>
          <a:bodyPr>
            <a:normAutofit/>
          </a:bodyPr>
          <a:lstStyle/>
          <a:p>
            <a:pPr lvl="0"/>
            <a:r>
              <a:rPr lang="en-US" b="1" dirty="0">
                <a:latin typeface="Times New Roman" pitchFamily="18" charset="0"/>
                <a:cs typeface="Times New Roman" pitchFamily="18" charset="0"/>
              </a:rPr>
              <a:t>Chúng tôi hân hạnh nếu được hợp tác cùng Quý Công Ty </a:t>
            </a:r>
            <a:endParaRPr lang="en-US" dirty="0">
              <a:latin typeface="Times New Roman" pitchFamily="18" charset="0"/>
              <a:cs typeface="Times New Roman" pitchFamily="18" charset="0"/>
            </a:endParaRPr>
          </a:p>
          <a:p>
            <a:pPr lvl="0"/>
            <a:r>
              <a:rPr lang="en-US" b="1" dirty="0">
                <a:latin typeface="Times New Roman" pitchFamily="18" charset="0"/>
                <a:cs typeface="Times New Roman" pitchFamily="18" charset="0"/>
              </a:rPr>
              <a:t>M</a:t>
            </a:r>
            <a:r>
              <a:rPr lang="vi-VN" b="1" dirty="0">
                <a:latin typeface="Times New Roman" pitchFamily="18" charset="0"/>
                <a:cs typeface="Times New Roman" pitchFamily="18" charset="0"/>
              </a:rPr>
              <a:t>ọi</a:t>
            </a:r>
            <a:r>
              <a:rPr lang="en-US" b="1" dirty="0">
                <a:latin typeface="Times New Roman" pitchFamily="18" charset="0"/>
                <a:cs typeface="Times New Roman" pitchFamily="18" charset="0"/>
              </a:rPr>
              <a:t> chi tiết vui lòng liên hệ về công ty:</a:t>
            </a:r>
            <a:endParaRPr lang="en-US" dirty="0">
              <a:latin typeface="Times New Roman" pitchFamily="18" charset="0"/>
              <a:cs typeface="Times New Roman" pitchFamily="18" charset="0"/>
            </a:endParaRPr>
          </a:p>
          <a:p>
            <a:pPr lvl="0"/>
            <a:r>
              <a:rPr lang="en-US" b="1" dirty="0">
                <a:latin typeface="Times New Roman" pitchFamily="18" charset="0"/>
                <a:cs typeface="Times New Roman" pitchFamily="18" charset="0"/>
              </a:rPr>
              <a:t>Trụ sở Công ty CP Hải Dương.</a:t>
            </a:r>
          </a:p>
          <a:p>
            <a:pPr lvl="0"/>
            <a:r>
              <a:rPr lang="en-US" b="1" dirty="0"/>
              <a:t>Đ/c: 5/87 Đường Vạn Mỹ, Phường Vạn Mỹ, Quận Ngô Quyền, Thành phố Hải Phòng</a:t>
            </a:r>
            <a:endParaRPr lang="en-US" dirty="0"/>
          </a:p>
          <a:p>
            <a:pPr lvl="0"/>
            <a:r>
              <a:rPr lang="en-US" b="1" dirty="0" smtClean="0"/>
              <a:t>ĐT: </a:t>
            </a:r>
            <a:r>
              <a:rPr lang="en-US" b="1" dirty="0"/>
              <a:t>031 3765 206 – 0902 062 911</a:t>
            </a:r>
            <a:endParaRPr lang="en-US" dirty="0"/>
          </a:p>
          <a:p>
            <a:pPr lvl="0"/>
            <a:r>
              <a:rPr lang="en-US" b="1" dirty="0"/>
              <a:t>Fax: 031 3260 725</a:t>
            </a:r>
            <a:endParaRPr lang="en-US" dirty="0"/>
          </a:p>
          <a:p>
            <a:pPr lvl="0"/>
            <a:r>
              <a:rPr lang="vi-VN" b="1" dirty="0">
                <a:solidFill>
                  <a:srgbClr val="FF0000"/>
                </a:solidFill>
              </a:rPr>
              <a:t>www.</a:t>
            </a:r>
            <a:r>
              <a:rPr lang="en-US" b="1" dirty="0">
                <a:solidFill>
                  <a:srgbClr val="FF0000"/>
                </a:solidFill>
              </a:rPr>
              <a:t>haiduongjsc</a:t>
            </a:r>
            <a:r>
              <a:rPr lang="vi-VN" b="1" dirty="0">
                <a:solidFill>
                  <a:srgbClr val="FF0000"/>
                </a:solidFill>
              </a:rPr>
              <a:t>.vn</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83019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219200"/>
            <a:ext cx="8229600" cy="4389120"/>
          </a:xfrm>
          <a:scene3d>
            <a:camera prst="obliqueTopRight"/>
            <a:lightRig rig="threePt" dir="t"/>
          </a:scene3d>
        </p:spPr>
        <p:txBody>
          <a:bodyPr>
            <a:normAutofit/>
          </a:bodyPr>
          <a:lstStyle/>
          <a:p>
            <a:r>
              <a:rPr lang="en-US" sz="4000" dirty="0" smtClean="0"/>
              <a:t>Xin chân thành cảm ơn quý khách đã quan tâm và sử dụng dịch vụ của công ty chúng tôi</a:t>
            </a:r>
          </a:p>
          <a:p>
            <a:r>
              <a:rPr lang="en-US" sz="4000" dirty="0" smtClean="0"/>
              <a:t>Rất hân hạnh được phục vụ</a:t>
            </a:r>
            <a:endParaRPr lang="en-US" sz="4000" dirty="0"/>
          </a:p>
        </p:txBody>
      </p:sp>
    </p:spTree>
    <p:extLst>
      <p:ext uri="{BB962C8B-B14F-4D97-AF65-F5344CB8AC3E}">
        <p14:creationId xmlns:p14="http://schemas.microsoft.com/office/powerpoint/2010/main" val="3621867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9"/>
          <p:cNvSpPr>
            <a:spLocks noGrp="1"/>
          </p:cNvSpPr>
          <p:nvPr>
            <p:ph type="ftr" sz="quarter" idx="11"/>
          </p:nvPr>
        </p:nvSpPr>
        <p:spPr>
          <a:xfrm>
            <a:off x="3124200" y="6356350"/>
            <a:ext cx="2895600" cy="365125"/>
          </a:xfrm>
        </p:spPr>
        <p:txBody>
          <a:bodyPr/>
          <a:lstStyle/>
          <a:p>
            <a:r>
              <a:rPr lang="en-US" dirty="0" smtClean="0"/>
              <a:t>freepowerpointtemplates.com</a:t>
            </a:r>
            <a:endParaRPr lang="en-US" dirty="0"/>
          </a:p>
        </p:txBody>
      </p:sp>
      <p:sp>
        <p:nvSpPr>
          <p:cNvPr id="7" name="Title 1"/>
          <p:cNvSpPr>
            <a:spLocks noGrp="1"/>
          </p:cNvSpPr>
          <p:nvPr>
            <p:ph type="title"/>
          </p:nvPr>
        </p:nvSpPr>
        <p:spPr>
          <a:xfrm>
            <a:off x="714068" y="22123"/>
            <a:ext cx="7848600" cy="838200"/>
          </a:xfrm>
        </p:spPr>
        <p:txBody>
          <a:bodyPr>
            <a:noAutofit/>
          </a:bodyPr>
          <a:lstStyle/>
          <a:p>
            <a:pPr algn="ctr"/>
            <a:r>
              <a:rPr lang="en-US" sz="2600" b="1" dirty="0">
                <a:solidFill>
                  <a:srgbClr val="FF0000"/>
                </a:solidFill>
                <a:latin typeface="Times New Roman" pitchFamily="18" charset="0"/>
                <a:cs typeface="Times New Roman" pitchFamily="18" charset="0"/>
              </a:rPr>
              <a:t>GIỚI THIỆU SƠ LƯỢC</a:t>
            </a:r>
            <a:endParaRPr lang="vi-VN" sz="2600" b="1" dirty="0">
              <a:solidFill>
                <a:srgbClr val="FF0000"/>
              </a:solidFill>
              <a:latin typeface="Times New Roman" pitchFamily="18" charset="0"/>
              <a:cs typeface="Times New Roman" pitchFamily="18" charset="0"/>
            </a:endParaRPr>
          </a:p>
        </p:txBody>
      </p:sp>
      <p:sp>
        <p:nvSpPr>
          <p:cNvPr id="8" name="Rectangle 7"/>
          <p:cNvSpPr/>
          <p:nvPr/>
        </p:nvSpPr>
        <p:spPr>
          <a:xfrm>
            <a:off x="66368" y="304800"/>
            <a:ext cx="9144000" cy="7171194"/>
          </a:xfrm>
          <a:prstGeom prst="rect">
            <a:avLst/>
          </a:prstGeom>
          <a:ln>
            <a:noFill/>
          </a:ln>
        </p:spPr>
        <p:txBody>
          <a:bodyPr wrap="square">
            <a:spAutoFit/>
          </a:bodyPr>
          <a:lstStyle/>
          <a:p>
            <a:endParaRPr lang="en-US" sz="4400" dirty="0" smtClean="0"/>
          </a:p>
          <a:p>
            <a:pPr marL="571500" indent="-571500">
              <a:buFont typeface="Wingdings" pitchFamily="2" charset="2"/>
              <a:buChar char="v"/>
            </a:pPr>
            <a:r>
              <a:rPr lang="en-US" sz="3200" dirty="0"/>
              <a:t>Công ty chúng tôi được thành lập và hoạt động với trên 10 năm kinh nghiệm làm dịch vụ vận chuyển hàng hóa đường bộ. </a:t>
            </a:r>
            <a:endParaRPr lang="en-US" sz="3200" dirty="0" smtClean="0"/>
          </a:p>
          <a:p>
            <a:pPr marL="571500" indent="-571500">
              <a:buFont typeface="Wingdings" pitchFamily="2" charset="2"/>
              <a:buChar char="v"/>
            </a:pPr>
            <a:r>
              <a:rPr lang="en-US" sz="3200" dirty="0"/>
              <a:t>Là đối tác chính đưa sản phẩm của Công ty TNHH Khí Công nghiệp Messer Hải Phòng, Công ty TNHH Khí công nghiệp Messer Hải Phòng- chi nhánh Hải Dương, Công ty TNHH An Thịnh, Công ty TNHH Đầu tư khí công nghiệp Sao Mai … đến với khách hàng trong thời gian qua.</a:t>
            </a:r>
          </a:p>
          <a:p>
            <a:pPr marL="571500" indent="-571500">
              <a:buFont typeface="Wingdings" pitchFamily="2" charset="2"/>
              <a:buChar char="v"/>
            </a:pPr>
            <a:endParaRPr lang="en-US" sz="2600" dirty="0" smtClean="0"/>
          </a:p>
          <a:p>
            <a:pPr marL="571500" indent="-571500">
              <a:buFont typeface="Wingdings" pitchFamily="2" charset="2"/>
              <a:buChar char="v"/>
            </a:pPr>
            <a:endParaRPr lang="en-US" sz="2600" dirty="0"/>
          </a:p>
          <a:p>
            <a:endParaRPr lang="en-US" sz="4400" dirty="0"/>
          </a:p>
        </p:txBody>
      </p:sp>
    </p:spTree>
    <p:extLst>
      <p:ext uri="{BB962C8B-B14F-4D97-AF65-F5344CB8AC3E}">
        <p14:creationId xmlns:p14="http://schemas.microsoft.com/office/powerpoint/2010/main" val="27516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9026013" cy="5181600"/>
          </a:xfrm>
        </p:spPr>
        <p:txBody>
          <a:bodyPr/>
          <a:lstStyle/>
          <a:p>
            <a:r>
              <a:rPr lang="en-US" sz="3200" dirty="0"/>
              <a:t>Hải Dương</a:t>
            </a:r>
            <a:r>
              <a:rPr lang="vi-VN" sz="3200" dirty="0"/>
              <a:t> là Cty Vận Tải trẻ trung, năng động và luôn đổi mới để hướng đến một trong những </a:t>
            </a:r>
            <a:r>
              <a:rPr lang="en-US" sz="3200" dirty="0"/>
              <a:t>Công ty</a:t>
            </a:r>
            <a:r>
              <a:rPr lang="vi-VN" sz="3200" dirty="0"/>
              <a:t> vận chuyển hàng đầu Việt </a:t>
            </a:r>
            <a:r>
              <a:rPr lang="vi-VN" sz="3200" dirty="0" smtClean="0"/>
              <a:t>Nam</a:t>
            </a:r>
            <a:endParaRPr lang="en-US" sz="3200" dirty="0" smtClean="0"/>
          </a:p>
          <a:p>
            <a:endParaRPr lang="en-US" sz="3200" dirty="0"/>
          </a:p>
          <a:p>
            <a:r>
              <a:rPr lang="vi-VN" sz="3200" dirty="0"/>
              <a:t>Là đội ngũ trẻ, với kinh nghiệm nhiều năm trong hoạt động vận tải hàng hóa, nhân viên kinh doanh và điều hành của </a:t>
            </a:r>
            <a:r>
              <a:rPr lang="en-US" sz="3200" dirty="0"/>
              <a:t>Hải Dương</a:t>
            </a:r>
            <a:r>
              <a:rPr lang="vi-VN" sz="3200" dirty="0"/>
              <a:t> luôn cởi mở, năng động để đáp ứng tốt nhất mọi nhu cầu của khách hàng</a:t>
            </a:r>
            <a:endParaRPr lang="en-US" sz="3200" dirty="0"/>
          </a:p>
          <a:p>
            <a:endParaRPr lang="en-US" dirty="0"/>
          </a:p>
        </p:txBody>
      </p:sp>
    </p:spTree>
    <p:extLst>
      <p:ext uri="{BB962C8B-B14F-4D97-AF65-F5344CB8AC3E}">
        <p14:creationId xmlns:p14="http://schemas.microsoft.com/office/powerpoint/2010/main" val="400842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ctr"/>
            <a:r>
              <a:rPr lang="en-US" sz="4400" dirty="0" smtClean="0">
                <a:solidFill>
                  <a:srgbClr val="FF0000"/>
                </a:solidFill>
                <a:latin typeface="Times New Roman" pitchFamily="18" charset="0"/>
                <a:cs typeface="Times New Roman" pitchFamily="18" charset="0"/>
              </a:rPr>
              <a:t>ĐỘI  NGŨ NHÂN VIÊN</a:t>
            </a:r>
            <a:endParaRPr lang="en-US" sz="44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114800"/>
            <a:ext cx="3962400" cy="2605578"/>
          </a:xfrm>
          <a:prstGeom prst="rect">
            <a:avLst/>
          </a:prstGeom>
        </p:spPr>
      </p:pic>
      <p:sp>
        <p:nvSpPr>
          <p:cNvPr id="3" name="Content Placeholder 2"/>
          <p:cNvSpPr>
            <a:spLocks noGrp="1"/>
          </p:cNvSpPr>
          <p:nvPr>
            <p:ph idx="1"/>
          </p:nvPr>
        </p:nvSpPr>
        <p:spPr>
          <a:xfrm>
            <a:off x="533400" y="1524000"/>
            <a:ext cx="8229600" cy="4389120"/>
          </a:xfrm>
        </p:spPr>
        <p:txBody>
          <a:bodyPr>
            <a:normAutofit/>
          </a:bodyPr>
          <a:lstStyle/>
          <a:p>
            <a:pPr marL="0" indent="0">
              <a:buNone/>
            </a:pPr>
            <a:r>
              <a:rPr lang="en-US" sz="2800" dirty="0">
                <a:solidFill>
                  <a:srgbClr val="002060"/>
                </a:solidFill>
              </a:rPr>
              <a:t>Đội ngũ nhân viên kinh doanh, nhân viên điều hành cùng lái, phụ xe của Công ty chúng tôi được đào tạo, huấn luyện trở thành chuyên nghiệp trong quá trình vận chuyển hàng hóa đường bộ. Đặc biệt là chuyên vận chuyển hàng khí hóa lỏng, hàng hóa chất các loại đựng trong các bồn chứa khí, tank …</a:t>
            </a:r>
          </a:p>
        </p:txBody>
      </p:sp>
    </p:spTree>
    <p:extLst>
      <p:ext uri="{BB962C8B-B14F-4D97-AF65-F5344CB8AC3E}">
        <p14:creationId xmlns:p14="http://schemas.microsoft.com/office/powerpoint/2010/main" val="269827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6" y="24581"/>
            <a:ext cx="8305800" cy="1143000"/>
          </a:xfrm>
        </p:spPr>
        <p:txBody>
          <a:bodyPr>
            <a:normAutofit/>
          </a:bodyPr>
          <a:lstStyle/>
          <a:p>
            <a:pPr algn="ctr"/>
            <a:r>
              <a:rPr lang="en-US" sz="4400" b="1" dirty="0">
                <a:solidFill>
                  <a:srgbClr val="FF0000"/>
                </a:solidFill>
              </a:rPr>
              <a:t>Dịch vụ của Vận tải Hải </a:t>
            </a:r>
            <a:r>
              <a:rPr lang="en-US" sz="4400" b="1" dirty="0" smtClean="0">
                <a:solidFill>
                  <a:srgbClr val="FF0000"/>
                </a:solidFill>
              </a:rPr>
              <a:t>Dương </a:t>
            </a:r>
            <a:endParaRPr lang="vi-VN" sz="4400" dirty="0">
              <a:solidFill>
                <a:srgbClr val="FF0000"/>
              </a:solidFill>
            </a:endParaRPr>
          </a:p>
        </p:txBody>
      </p:sp>
      <p:sp>
        <p:nvSpPr>
          <p:cNvPr id="6" name="Title 1"/>
          <p:cNvSpPr txBox="1">
            <a:spLocks/>
          </p:cNvSpPr>
          <p:nvPr/>
        </p:nvSpPr>
        <p:spPr>
          <a:xfrm>
            <a:off x="685800" y="1248697"/>
            <a:ext cx="8146026" cy="6858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000" b="1" dirty="0"/>
              <a:t>“ Chuyên vận chuyển hàng hoá bằng đường bộ</a:t>
            </a:r>
            <a:r>
              <a:rPr lang="en-US" sz="3000" b="1" dirty="0" smtClean="0"/>
              <a:t>”</a:t>
            </a:r>
          </a:p>
        </p:txBody>
      </p:sp>
      <p:sp>
        <p:nvSpPr>
          <p:cNvPr id="8" name="Rounded Rectangle 7"/>
          <p:cNvSpPr/>
          <p:nvPr/>
        </p:nvSpPr>
        <p:spPr>
          <a:xfrm>
            <a:off x="2971800" y="2286000"/>
            <a:ext cx="5968181" cy="907026"/>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800" b="1" dirty="0" smtClean="0">
                <a:solidFill>
                  <a:srgbClr val="002060"/>
                </a:solidFill>
              </a:rPr>
              <a:t>Vận </a:t>
            </a:r>
            <a:r>
              <a:rPr lang="en-US" sz="2800" b="1" dirty="0">
                <a:solidFill>
                  <a:srgbClr val="002060"/>
                </a:solidFill>
              </a:rPr>
              <a:t>chuyển khí hóa lỏng đựng trong bồn chứa khí, Tank …</a:t>
            </a:r>
            <a:br>
              <a:rPr lang="en-US" sz="2800" b="1" dirty="0">
                <a:solidFill>
                  <a:srgbClr val="002060"/>
                </a:solidFill>
              </a:rPr>
            </a:br>
            <a:endParaRPr lang="en-US" sz="2800" b="1" dirty="0">
              <a:solidFill>
                <a:srgbClr val="002060"/>
              </a:solidFill>
            </a:endParaRPr>
          </a:p>
        </p:txBody>
      </p:sp>
      <p:sp>
        <p:nvSpPr>
          <p:cNvPr id="10" name="Rounded Rectangle 9"/>
          <p:cNvSpPr/>
          <p:nvPr/>
        </p:nvSpPr>
        <p:spPr>
          <a:xfrm>
            <a:off x="2947219" y="3505200"/>
            <a:ext cx="5968181" cy="907026"/>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Vận chuyển dàn hóa hơi, hàng cont nóng, cont lạnh …</a:t>
            </a:r>
          </a:p>
        </p:txBody>
      </p:sp>
      <p:sp>
        <p:nvSpPr>
          <p:cNvPr id="11" name="Rounded Rectangle 10"/>
          <p:cNvSpPr/>
          <p:nvPr/>
        </p:nvSpPr>
        <p:spPr>
          <a:xfrm>
            <a:off x="2971800" y="4731774"/>
            <a:ext cx="5968181" cy="907026"/>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Vận chuyển hàng thiết bị siêu trường, siêu trọng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859" y="1934497"/>
            <a:ext cx="5818239" cy="3878826"/>
          </a:xfrm>
          <a:prstGeom prst="rect">
            <a:avLst/>
          </a:prstGeom>
        </p:spPr>
      </p:pic>
    </p:spTree>
    <p:extLst>
      <p:ext uri="{BB962C8B-B14F-4D97-AF65-F5344CB8AC3E}">
        <p14:creationId xmlns:p14="http://schemas.microsoft.com/office/powerpoint/2010/main" val="79581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Cam kết của Hải Dương:</a:t>
            </a:r>
            <a:endParaRPr lang="en-US"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063544"/>
            <a:ext cx="739203" cy="660003"/>
          </a:xfrm>
          <a:prstGeom prst="rect">
            <a:avLst/>
          </a:prstGeom>
        </p:spPr>
      </p:pic>
      <p:sp>
        <p:nvSpPr>
          <p:cNvPr id="6" name="Title 1"/>
          <p:cNvSpPr txBox="1">
            <a:spLocks/>
          </p:cNvSpPr>
          <p:nvPr/>
        </p:nvSpPr>
        <p:spPr>
          <a:xfrm>
            <a:off x="445802" y="1600200"/>
            <a:ext cx="8873396"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a:t>Cung cấp dịch vụ vận chuyển chuyên nghiệp nhất.</a:t>
            </a:r>
            <a:endParaRPr lang="en-US" sz="3200" dirty="0">
              <a:solidFill>
                <a:schemeClr val="accent4">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048000"/>
            <a:ext cx="739203" cy="66000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114800"/>
            <a:ext cx="739203" cy="66000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207397"/>
            <a:ext cx="739203" cy="660003"/>
          </a:xfrm>
          <a:prstGeom prst="rect">
            <a:avLst/>
          </a:prstGeom>
        </p:spPr>
      </p:pic>
      <p:sp>
        <p:nvSpPr>
          <p:cNvPr id="10" name="Title 1"/>
          <p:cNvSpPr txBox="1">
            <a:spLocks/>
          </p:cNvSpPr>
          <p:nvPr/>
        </p:nvSpPr>
        <p:spPr>
          <a:xfrm>
            <a:off x="685801" y="2590800"/>
            <a:ext cx="89154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Đáp ứng xe nhanh nhất cho Khách hàng.</a:t>
            </a:r>
            <a:endParaRPr lang="en-US" sz="3200" dirty="0">
              <a:solidFill>
                <a:schemeClr val="accent4">
                  <a:lumMod val="75000"/>
                </a:schemeClr>
              </a:solidFill>
            </a:endParaRPr>
          </a:p>
        </p:txBody>
      </p:sp>
      <p:sp>
        <p:nvSpPr>
          <p:cNvPr id="11" name="Title 1"/>
          <p:cNvSpPr txBox="1">
            <a:spLocks/>
          </p:cNvSpPr>
          <p:nvPr/>
        </p:nvSpPr>
        <p:spPr>
          <a:xfrm>
            <a:off x="685801" y="4114800"/>
            <a:ext cx="8458199"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Đảm bảo hàng hoá an toàn trong suốt qúa trình vận chuyển.</a:t>
            </a:r>
            <a:endParaRPr lang="en-US" sz="3200" dirty="0">
              <a:solidFill>
                <a:schemeClr val="accent4">
                  <a:lumMod val="75000"/>
                </a:schemeClr>
              </a:solidFill>
            </a:endParaRPr>
          </a:p>
        </p:txBody>
      </p:sp>
      <p:sp>
        <p:nvSpPr>
          <p:cNvPr id="12" name="Title 1"/>
          <p:cNvSpPr txBox="1">
            <a:spLocks/>
          </p:cNvSpPr>
          <p:nvPr/>
        </p:nvSpPr>
        <p:spPr>
          <a:xfrm>
            <a:off x="739203" y="4800600"/>
            <a:ext cx="8785797"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t>Giá trị hàng hoá luôn được bảo hiểm 100%.</a:t>
            </a:r>
            <a:endParaRPr lang="en-US" sz="3200" dirty="0">
              <a:solidFill>
                <a:schemeClr val="accent4">
                  <a:lumMod val="75000"/>
                </a:schemeClr>
              </a:solidFill>
            </a:endParaRPr>
          </a:p>
        </p:txBody>
      </p:sp>
    </p:spTree>
    <p:extLst>
      <p:ext uri="{BB962C8B-B14F-4D97-AF65-F5344CB8AC3E}">
        <p14:creationId xmlns:p14="http://schemas.microsoft.com/office/powerpoint/2010/main" val="400173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1143000"/>
          </a:xfrm>
        </p:spPr>
        <p:txBody>
          <a:bodyPr>
            <a:normAutofit fontScale="90000"/>
          </a:bodyPr>
          <a:lstStyle/>
          <a:p>
            <a:r>
              <a:rPr lang="en-US" b="1" dirty="0">
                <a:solidFill>
                  <a:srgbClr val="FF0000"/>
                </a:solidFill>
              </a:rPr>
              <a:t>Hình ảnh đội xe của Hải Dương:</a:t>
            </a:r>
            <a:r>
              <a:rPr lang="en-US" dirty="0">
                <a:solidFill>
                  <a:srgbClr val="FF0000"/>
                </a:solidFill>
              </a:rPr>
              <a:t/>
            </a:r>
            <a:br>
              <a:rPr lang="en-US" dirty="0">
                <a:solidFill>
                  <a:srgbClr val="FF0000"/>
                </a:solidFill>
              </a:rPr>
            </a:b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11" y="762000"/>
            <a:ext cx="7698889" cy="2895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57600"/>
            <a:ext cx="7698890" cy="2895600"/>
          </a:xfrm>
          <a:prstGeom prst="rect">
            <a:avLst/>
          </a:prstGeom>
        </p:spPr>
      </p:pic>
    </p:spTree>
    <p:extLst>
      <p:ext uri="{BB962C8B-B14F-4D97-AF65-F5344CB8AC3E}">
        <p14:creationId xmlns:p14="http://schemas.microsoft.com/office/powerpoint/2010/main" val="155236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0"/>
            <a:ext cx="9144000" cy="34391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8885"/>
            <a:ext cx="9144000" cy="3439115"/>
          </a:xfrm>
          <a:prstGeom prst="rect">
            <a:avLst/>
          </a:prstGeom>
        </p:spPr>
      </p:pic>
    </p:spTree>
    <p:extLst>
      <p:ext uri="{BB962C8B-B14F-4D97-AF65-F5344CB8AC3E}">
        <p14:creationId xmlns:p14="http://schemas.microsoft.com/office/powerpoint/2010/main" val="6282247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1097</TotalTime>
  <Words>697</Words>
  <Application>Microsoft Office PowerPoint</Application>
  <PresentationFormat>On-screen Show (4:3)</PresentationFormat>
  <Paragraphs>63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HỒ SƠ NĂNG LỰC</vt:lpstr>
      <vt:lpstr>PowerPoint Presentation</vt:lpstr>
      <vt:lpstr>GIỚI THIỆU SƠ LƯỢC</vt:lpstr>
      <vt:lpstr>PowerPoint Presentation</vt:lpstr>
      <vt:lpstr>ĐỘI  NGŨ NHÂN VIÊN</vt:lpstr>
      <vt:lpstr>Dịch vụ của Vận tải Hải Dương </vt:lpstr>
      <vt:lpstr>Cam kết của Hải Dương:</vt:lpstr>
      <vt:lpstr>Hình ảnh đội xe của Hải Dương: </vt:lpstr>
      <vt:lpstr>PowerPoint Presentation</vt:lpstr>
      <vt:lpstr>Vận tải hàng hóa đường bộ</vt:lpstr>
      <vt:lpstr>Bãi xe 1: Tại bãi số 87 Đường Vạn Mỹ, Phường Vạn Mỹ, Quận Ngô Quyền, Thành phố Hải Phòng  Bãi xe 2: Tại Công ty TNHH Khí công nghiệp Messer Hải Phòng – chi nhánh Hải Dương; Địa chỉ: xã Hiệp Sơn, huyện Kinh Môn, tỉnh Hải Dương  Các tuyến đường cụ thể Công ty Hải Dương thường xuyên chạy trong mỗi tháng: từ Hải Phòng hoặc từ Kinh Môn-Hải Dương đi Bắc Ninh, Bắc Giang, Hà Tây, Lào Cai, Đà Nẵng, Hà Nam, Thái Nguyên, Hưng Yên, Vĩnh Phúc, Khu công nghiệp Nội Bài, Thanh  </vt:lpstr>
      <vt:lpstr>Tổng sản lượng vận chuyển các năm:</vt:lpstr>
      <vt:lpstr>PowerPoint Presentation</vt:lpstr>
      <vt:lpstr>PowerPoint Presentation</vt:lpstr>
      <vt:lpstr>PowerPoint Presentation</vt:lpstr>
      <vt:lpstr>CÁC ĐỐI TÁC CHÍNH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157</cp:revision>
  <dcterms:created xsi:type="dcterms:W3CDTF">2014-07-28T07:24:11Z</dcterms:created>
  <dcterms:modified xsi:type="dcterms:W3CDTF">2018-01-23T07:55:40Z</dcterms:modified>
</cp:coreProperties>
</file>